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3" r:id="rId3"/>
    <p:sldId id="257" r:id="rId4"/>
    <p:sldId id="258" r:id="rId5"/>
    <p:sldId id="259" r:id="rId6"/>
    <p:sldId id="260" r:id="rId7"/>
    <p:sldId id="264" r:id="rId8"/>
    <p:sldId id="265" r:id="rId9"/>
    <p:sldId id="266" r:id="rId10"/>
    <p:sldId id="261" r:id="rId11"/>
    <p:sldId id="262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594" y="5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616DDD-5328-4F4D-B1D9-9424B2F25F2D}" type="datetimeFigureOut">
              <a:rPr lang="es-MX" smtClean="0"/>
              <a:t>03/04/2014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8278F8-0BE8-48EF-80E3-5D608ECC6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11713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278F8-0BE8-48EF-80E3-5D608ECC6C7D}" type="slidenum">
              <a:rPr lang="es-MX" smtClean="0"/>
              <a:t>8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03/04/2014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03/04/2014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03/04/2014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03/04/2014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03/04/2014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03/04/2014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03/04/2014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03/04/2014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03/04/2014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03/04/2014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03/04/2014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03/04/2014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spel.com.mx/downl/BaseConoc/PresentacionCOI60.pdf" TargetMode="External"/><Relationship Id="rId2" Type="http://schemas.openxmlformats.org/officeDocument/2006/relationships/hyperlink" Target="http://www.cucea.udg.mx/publicaciones/pdfs/catalogo_cuentas.pdf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youtube.com/watch?v=NsX7VVveMWo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214546" y="2500306"/>
            <a:ext cx="4824536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Área académica</a:t>
            </a:r>
          </a:p>
          <a:p>
            <a:pPr algn="ctr"/>
            <a:r>
              <a:rPr lang="es-ES" sz="2000" b="1" dirty="0" smtClean="0">
                <a:latin typeface="Arial" pitchFamily="34" charset="0"/>
                <a:cs typeface="Arial" pitchFamily="34" charset="0"/>
              </a:rPr>
              <a:t>CONTADURIA</a:t>
            </a:r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Nombre de la asignatura</a:t>
            </a:r>
          </a:p>
          <a:p>
            <a:pPr algn="ctr"/>
            <a:r>
              <a:rPr lang="es-ES" sz="2000" b="1" dirty="0" smtClean="0">
                <a:latin typeface="Arial" pitchFamily="34" charset="0"/>
                <a:cs typeface="Arial" pitchFamily="34" charset="0"/>
              </a:rPr>
              <a:t>INFORMATICA APLICADA</a:t>
            </a:r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Nombre del profesor</a:t>
            </a:r>
          </a:p>
          <a:p>
            <a:pPr algn="ctr"/>
            <a:r>
              <a:rPr lang="es-ES" sz="2000" b="1" dirty="0" smtClean="0">
                <a:latin typeface="Arial" pitchFamily="34" charset="0"/>
                <a:cs typeface="Arial" pitchFamily="34" charset="0"/>
              </a:rPr>
              <a:t>L.C. ADRIANA ESPINO 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BELTRAN</a:t>
            </a:r>
          </a:p>
          <a:p>
            <a:pPr algn="ctr"/>
            <a:r>
              <a:rPr lang="es-ES" sz="2000" b="1" dirty="0" smtClean="0">
                <a:latin typeface="Arial" pitchFamily="34" charset="0"/>
                <a:cs typeface="Arial" pitchFamily="34" charset="0"/>
              </a:rPr>
              <a:t>TEMA:</a:t>
            </a:r>
          </a:p>
          <a:p>
            <a:pPr algn="ctr"/>
            <a:r>
              <a:rPr lang="es-ES" sz="2000" b="1" dirty="0" smtClean="0">
                <a:latin typeface="Arial" pitchFamily="34" charset="0"/>
                <a:cs typeface="Arial" pitchFamily="34" charset="0"/>
              </a:rPr>
              <a:t>Manejo de catálogos COI</a:t>
            </a:r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Período</a:t>
            </a:r>
          </a:p>
          <a:p>
            <a:pPr algn="ctr"/>
            <a:r>
              <a:rPr lang="es-ES" sz="2000" b="1" dirty="0" smtClean="0">
                <a:latin typeface="Arial" pitchFamily="34" charset="0"/>
                <a:cs typeface="Arial" pitchFamily="34" charset="0"/>
              </a:rPr>
              <a:t>ENERO-JULIO 2014</a:t>
            </a:r>
            <a:endParaRPr lang="es-MX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899592" y="1844824"/>
            <a:ext cx="7772400" cy="2664296"/>
          </a:xfrm>
        </p:spPr>
        <p:txBody>
          <a:bodyPr>
            <a:normAutofit fontScale="55000" lnSpcReduction="20000"/>
          </a:bodyPr>
          <a:lstStyle/>
          <a:p>
            <a:r>
              <a:rPr lang="es-MX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Conclusión o cierre:</a:t>
            </a:r>
          </a:p>
          <a:p>
            <a:r>
              <a:rPr lang="es-MX" sz="2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El programa permite agilizar la elaboración de estados financieros y evita errores aritméticos</a:t>
            </a:r>
          </a:p>
          <a:p>
            <a:endParaRPr lang="es-MX" sz="2600" b="1" dirty="0" smtClean="0">
              <a:solidFill>
                <a:schemeClr val="tx1"/>
              </a:solidFill>
            </a:endParaRPr>
          </a:p>
          <a:p>
            <a:r>
              <a:rPr lang="es-MX" sz="2600" b="1" dirty="0" smtClean="0">
                <a:solidFill>
                  <a:schemeClr val="tx1"/>
                </a:solidFill>
              </a:rPr>
              <a:t>Elaborar un catálogo de cuentas en el programa COI, utilizando 4 niveles de la siguiente manera:</a:t>
            </a:r>
          </a:p>
          <a:p>
            <a:r>
              <a:rPr lang="es-MX" sz="2600" b="1" dirty="0" smtClean="0">
                <a:solidFill>
                  <a:schemeClr val="tx1"/>
                </a:solidFill>
              </a:rPr>
              <a:t>1 nivel 4 dígitos</a:t>
            </a:r>
          </a:p>
          <a:p>
            <a:r>
              <a:rPr lang="es-MX" sz="2600" b="1" dirty="0" smtClean="0">
                <a:solidFill>
                  <a:schemeClr val="tx1"/>
                </a:solidFill>
              </a:rPr>
              <a:t>2 nivel 3 dígitos</a:t>
            </a:r>
          </a:p>
          <a:p>
            <a:r>
              <a:rPr lang="es-MX" sz="2600" b="1" dirty="0" smtClean="0">
                <a:solidFill>
                  <a:schemeClr val="tx1"/>
                </a:solidFill>
              </a:rPr>
              <a:t>3 nivel 3 dígitos</a:t>
            </a:r>
          </a:p>
          <a:p>
            <a:r>
              <a:rPr lang="es-MX" sz="2600" b="1" dirty="0" smtClean="0">
                <a:solidFill>
                  <a:schemeClr val="tx1"/>
                </a:solidFill>
              </a:rPr>
              <a:t>4 nivel 2 dígitos</a:t>
            </a:r>
          </a:p>
          <a:p>
            <a:endParaRPr lang="es-MX" sz="2600" b="1" dirty="0">
              <a:solidFill>
                <a:schemeClr val="tx1"/>
              </a:solidFill>
            </a:endParaRPr>
          </a:p>
          <a:p>
            <a:r>
              <a:rPr lang="es-MX" sz="2600" b="1" smtClean="0">
                <a:solidFill>
                  <a:schemeClr val="tx1"/>
                </a:solidFill>
              </a:rPr>
              <a:t>NOTA: ESTA ACTIVIDAD FORMA PARTE DE UNA PRACTICA INTEGRADORA (LA RUBRICA ES INTEGRADORA)</a:t>
            </a:r>
            <a:endParaRPr lang="es-MX" sz="2600" b="1" dirty="0" smtClean="0">
              <a:solidFill>
                <a:schemeClr val="tx1"/>
              </a:solidFill>
            </a:endParaRPr>
          </a:p>
          <a:p>
            <a:endParaRPr lang="es-MX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11560" y="1052736"/>
            <a:ext cx="7772400" cy="4248472"/>
          </a:xfrm>
        </p:spPr>
        <p:txBody>
          <a:bodyPr>
            <a:normAutofit fontScale="40000" lnSpcReduction="20000"/>
          </a:bodyPr>
          <a:lstStyle/>
          <a:p>
            <a:endParaRPr lang="es-MX" sz="2800" b="1" dirty="0" smtClean="0">
              <a:solidFill>
                <a:schemeClr val="tx1"/>
              </a:solidFill>
            </a:endParaRPr>
          </a:p>
          <a:p>
            <a:endParaRPr lang="es-MX" sz="2800" b="1" dirty="0">
              <a:solidFill>
                <a:schemeClr val="tx1"/>
              </a:solidFill>
            </a:endParaRPr>
          </a:p>
          <a:p>
            <a:endParaRPr lang="es-MX" sz="2800" b="1" dirty="0" smtClean="0">
              <a:solidFill>
                <a:schemeClr val="tx1"/>
              </a:solidFill>
            </a:endParaRPr>
          </a:p>
          <a:p>
            <a:r>
              <a:rPr lang="es-MX" sz="59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Bibliografía sugerida para el tema:</a:t>
            </a:r>
          </a:p>
          <a:p>
            <a:r>
              <a:rPr lang="es-MX" sz="59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infográficas</a:t>
            </a:r>
            <a:r>
              <a:rPr lang="es-MX" sz="59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y/o </a:t>
            </a:r>
            <a:r>
              <a:rPr lang="es-MX" sz="59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cibergráficas</a:t>
            </a:r>
            <a:r>
              <a:rPr lang="es-MX" sz="59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es-MX" sz="59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s-MX" sz="59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MX" sz="59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2"/>
              </a:rPr>
              <a:t>http://</a:t>
            </a:r>
            <a:r>
              <a:rPr lang="es-MX" sz="59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2"/>
              </a:rPr>
              <a:t>www.cucea.udg.mx/publicaciones/pdfs/catalogo_cuentas.pdf</a:t>
            </a:r>
            <a:endParaRPr lang="es-MX" sz="59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s-MX" sz="59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MX" sz="59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3"/>
              </a:rPr>
              <a:t>http://</a:t>
            </a:r>
            <a:r>
              <a:rPr lang="es-MX" sz="59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3"/>
              </a:rPr>
              <a:t>www.aspel.com.mx/downl/BaseConoc/PresentacionCOI60.pdf</a:t>
            </a:r>
            <a:endParaRPr lang="es-MX" sz="59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s-MX" sz="59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MX" sz="5900" b="1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4"/>
              </a:rPr>
              <a:t>http://</a:t>
            </a:r>
            <a:r>
              <a:rPr lang="es-MX" sz="59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4"/>
              </a:rPr>
              <a:t>www.youtube.com/watch?v=NsX7VVveMWo</a:t>
            </a:r>
            <a:endParaRPr lang="es-MX" sz="5900" b="1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s-MX" sz="59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s-MX" sz="59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solidFill>
                <a:schemeClr val="tx1"/>
              </a:solidFill>
            </a:endParaRPr>
          </a:p>
          <a:p>
            <a:endParaRPr lang="es-MX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11560" y="620688"/>
            <a:ext cx="813690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dirty="0"/>
          </a:p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Resumen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(</a:t>
            </a:r>
            <a:r>
              <a:rPr lang="es-MX" sz="2800" b="1" dirty="0" err="1">
                <a:latin typeface="Arial" pitchFamily="34" charset="0"/>
                <a:cs typeface="Arial" pitchFamily="34" charset="0"/>
              </a:rPr>
              <a:t>abstract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) </a:t>
            </a: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dirty="0" smtClean="0">
                <a:latin typeface="Arial" pitchFamily="34" charset="0"/>
                <a:cs typeface="Arial" pitchFamily="34" charset="0"/>
              </a:rPr>
              <a:t>Los programas de computo facilitan la labor del contador, haciéndola mas rápida y segura el COI facilita las actividades relacionadas con el aspecto operativo, fiscal y contable de una entidad económica.</a:t>
            </a:r>
          </a:p>
          <a:p>
            <a:pPr algn="just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dirty="0" smtClean="0">
                <a:latin typeface="Arial" pitchFamily="34" charset="0"/>
                <a:cs typeface="Arial" pitchFamily="34" charset="0"/>
              </a:rPr>
              <a:t>Computer </a:t>
            </a:r>
            <a:r>
              <a:rPr lang="en-US" dirty="0">
                <a:latin typeface="Arial" pitchFamily="34" charset="0"/>
                <a:cs typeface="Arial" pitchFamily="34" charset="0"/>
              </a:rPr>
              <a:t>programs facilitate the work of the counter, making it faster and secure the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COI </a:t>
            </a:r>
            <a:r>
              <a:rPr lang="en-US" dirty="0">
                <a:latin typeface="Arial" pitchFamily="34" charset="0"/>
                <a:cs typeface="Arial" pitchFamily="34" charset="0"/>
              </a:rPr>
              <a:t>activities facilitates the operational, fiscal and accounting of an economic entity.</a:t>
            </a: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endParaRPr lang="es-MX" dirty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Palabras claves en idioma (</a:t>
            </a:r>
            <a:r>
              <a:rPr lang="es-MX" sz="2800" b="1" dirty="0" err="1">
                <a:latin typeface="Arial" pitchFamily="34" charset="0"/>
                <a:cs typeface="Arial" pitchFamily="34" charset="0"/>
              </a:rPr>
              <a:t>keywords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) </a:t>
            </a: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s-MX" dirty="0" smtClean="0">
                <a:latin typeface="Arial" pitchFamily="34" charset="0"/>
                <a:cs typeface="Arial" pitchFamily="34" charset="0"/>
              </a:rPr>
              <a:t>Catalogo de cuentas, activo, pasivo, capital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Chart of accounts, assets, liabilities, capital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42910" y="1357298"/>
            <a:ext cx="7772400" cy="3273597"/>
          </a:xfrm>
        </p:spPr>
        <p:txBody>
          <a:bodyPr>
            <a:normAutofit fontScale="70000" lnSpcReduction="20000"/>
          </a:bodyPr>
          <a:lstStyle/>
          <a:p>
            <a:endParaRPr lang="es-MX" sz="28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Objetivo general:</a:t>
            </a:r>
          </a:p>
          <a:p>
            <a:pPr algn="just"/>
            <a:endParaRPr lang="es-MX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3900" dirty="0" smtClean="0">
                <a:solidFill>
                  <a:schemeClr val="tx1"/>
                </a:solidFill>
              </a:rPr>
              <a:t>Al termino del programa el alumno manejara el software especializado de COI, NOI Y SAE como herramientas auxiliares en la aéreas formativas del Contador Público.</a:t>
            </a:r>
            <a:endParaRPr lang="es-MX" sz="3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00034" y="1714488"/>
            <a:ext cx="8286808" cy="3214699"/>
          </a:xfrm>
        </p:spPr>
        <p:txBody>
          <a:bodyPr>
            <a:normAutofit fontScale="25000" lnSpcReduction="20000"/>
          </a:bodyPr>
          <a:lstStyle/>
          <a:p>
            <a:endParaRPr lang="es-MX" sz="2800" b="1" dirty="0" smtClean="0">
              <a:solidFill>
                <a:schemeClr val="tx1"/>
              </a:solidFill>
            </a:endParaRPr>
          </a:p>
          <a:p>
            <a:endParaRPr lang="es-MX" sz="2800" b="1" dirty="0">
              <a:solidFill>
                <a:schemeClr val="tx1"/>
              </a:solidFill>
            </a:endParaRPr>
          </a:p>
          <a:p>
            <a:endParaRPr lang="es-MX" sz="2800" b="1" dirty="0" smtClean="0">
              <a:solidFill>
                <a:schemeClr val="tx1"/>
              </a:solidFill>
            </a:endParaRPr>
          </a:p>
          <a:p>
            <a:r>
              <a:rPr lang="es-MX" sz="9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Nombre de la unidad: </a:t>
            </a:r>
          </a:p>
          <a:p>
            <a:r>
              <a:rPr lang="es-ES" sz="9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CONTABILIDAD INTEGRAL</a:t>
            </a:r>
            <a:endParaRPr lang="es-MX" sz="96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s-MX" sz="96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s-MX" sz="96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MX" sz="9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Objetivo de la unidad: </a:t>
            </a:r>
          </a:p>
          <a:p>
            <a:pPr algn="just"/>
            <a:r>
              <a:rPr lang="es-MX" sz="9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El alumno practica la creación un catalogo de cuentas en el programa COI</a:t>
            </a:r>
            <a:endParaRPr lang="es-MX" sz="5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solidFill>
                <a:schemeClr val="tx1"/>
              </a:solidFill>
            </a:endParaRPr>
          </a:p>
          <a:p>
            <a:endParaRPr lang="es-MX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28596" y="571480"/>
            <a:ext cx="7772400" cy="6286520"/>
          </a:xfrm>
        </p:spPr>
        <p:txBody>
          <a:bodyPr>
            <a:normAutofit fontScale="62500" lnSpcReduction="20000"/>
          </a:bodyPr>
          <a:lstStyle/>
          <a:p>
            <a:endParaRPr lang="es-MX" sz="2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es-MX" sz="2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es-MX" sz="2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es-MX" sz="2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es-MX" sz="2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es-MX" sz="2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es-MX" sz="2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es-MX" sz="2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es-MX" sz="2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es-MX" sz="2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es-MX" sz="2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es-MX" sz="2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MX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Tema: MANEJO DE CATALOGOS COI</a:t>
            </a:r>
          </a:p>
          <a:p>
            <a:r>
              <a:rPr lang="es-MX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Introducción:</a:t>
            </a:r>
          </a:p>
          <a:p>
            <a:endParaRPr lang="es-MX" sz="2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E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 catalogo de cuentas es una lista o numeración pormenorizada y clasificada de los conceptos que integran el Activo, Pasivo y Capital Contable, así como los ingresos y egresos de una entidad económica.</a:t>
            </a:r>
          </a:p>
          <a:p>
            <a:endParaRPr lang="es-ES" sz="2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ES" sz="2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 forma de:</a:t>
            </a:r>
          </a:p>
          <a:p>
            <a:pPr algn="just"/>
            <a:r>
              <a:rPr lang="es-E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1.-De rubros. Nombre de  la división de los elementos del estado de situación financiera que agrupa a las cuentas propias de cada división.</a:t>
            </a:r>
          </a:p>
          <a:p>
            <a:pPr algn="just"/>
            <a:endParaRPr lang="es-ES" sz="2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2.-Cuentas. Nombre que se asigna a cada uno de los conceptos que integran el activo, el pasivo y el capital contable de una entidad económica</a:t>
            </a:r>
            <a:r>
              <a:rPr lang="es-ES" sz="2200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s-ES" sz="2200" dirty="0" smtClean="0">
              <a:solidFill>
                <a:schemeClr val="tx2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3.- </a:t>
            </a:r>
            <a:r>
              <a:rPr lang="es-MX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Subcuentas. Nombre que se asigna a cada uno de los elementos que detallan una cuenta.</a:t>
            </a:r>
          </a:p>
          <a:p>
            <a:pPr algn="ctr"/>
            <a:endParaRPr lang="en-US" sz="2400" dirty="0" smtClean="0">
              <a:solidFill>
                <a:schemeClr val="tx1"/>
              </a:solidFill>
              <a:latin typeface="Franklin Gothic Book" pitchFamily="34" charset="0"/>
            </a:endParaRPr>
          </a:p>
          <a:p>
            <a:endParaRPr lang="en-US" sz="2400" dirty="0" smtClean="0">
              <a:latin typeface="Franklin Gothic Book" pitchFamily="34" charset="0"/>
            </a:endParaRPr>
          </a:p>
          <a:p>
            <a:endParaRPr lang="es-MX" sz="2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es-MX" sz="2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es-MX" sz="2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s-MX" sz="2800" dirty="0" smtClean="0">
              <a:solidFill>
                <a:srgbClr val="002060"/>
              </a:solidFill>
            </a:endParaRPr>
          </a:p>
          <a:p>
            <a:pPr algn="just"/>
            <a:endParaRPr lang="es-MX" sz="2800" dirty="0" smtClean="0"/>
          </a:p>
          <a:p>
            <a:endParaRPr lang="es-MX" sz="2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14282" y="714356"/>
            <a:ext cx="8201028" cy="4286280"/>
          </a:xfrm>
        </p:spPr>
        <p:txBody>
          <a:bodyPr>
            <a:normAutofit/>
          </a:bodyPr>
          <a:lstStyle/>
          <a:p>
            <a:r>
              <a:rPr lang="es-MX" sz="5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Desarrollo del tema:</a:t>
            </a:r>
          </a:p>
          <a:p>
            <a:endParaRPr lang="es-MX" sz="5100" dirty="0" smtClean="0">
              <a:solidFill>
                <a:schemeClr val="accent4">
                  <a:lumMod val="75000"/>
                </a:schemeClr>
              </a:solidFill>
            </a:endParaRPr>
          </a:p>
          <a:p>
            <a:endParaRPr lang="es-MX" sz="5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s-MX" sz="5100" b="1" dirty="0">
              <a:solidFill>
                <a:schemeClr val="tx1"/>
              </a:solidFill>
            </a:endParaRPr>
          </a:p>
          <a:p>
            <a:endParaRPr lang="es-MX" sz="2800" b="1" dirty="0">
              <a:solidFill>
                <a:schemeClr val="tx1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758" y="1809080"/>
            <a:ext cx="914400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s-ES" sz="28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¿ Como crear un catalogo de cuentas dentro del COI?</a:t>
            </a:r>
            <a:endParaRPr lang="en-US" sz="2800" b="1" dirty="0">
              <a:ln w="1143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296330"/>
            <a:ext cx="6552728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6672"/>
            <a:ext cx="8244408" cy="5976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539" y="116632"/>
            <a:ext cx="8914461" cy="6653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052736"/>
            <a:ext cx="3672408" cy="949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Flecha arriba"/>
          <p:cNvSpPr/>
          <p:nvPr/>
        </p:nvSpPr>
        <p:spPr>
          <a:xfrm>
            <a:off x="5220072" y="2002185"/>
            <a:ext cx="360040" cy="490711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928992" cy="6725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4629445" y="149597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s-ES" dirty="0">
                <a:latin typeface="Arial" pitchFamily="34" charset="0"/>
                <a:cs typeface="Arial" pitchFamily="34" charset="0"/>
              </a:rPr>
              <a:t>Cuentas. </a:t>
            </a:r>
            <a:endParaRPr lang="es-ES" dirty="0">
              <a:solidFill>
                <a:schemeClr val="tx2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211960" y="202017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s-ES" dirty="0" smtClean="0">
                <a:latin typeface="Arial" pitchFamily="34" charset="0"/>
                <a:cs typeface="Arial" pitchFamily="34" charset="0"/>
              </a:rPr>
              <a:t>Sub-Cuentas</a:t>
            </a:r>
            <a:r>
              <a:rPr lang="es-ES" dirty="0">
                <a:latin typeface="Arial" pitchFamily="34" charset="0"/>
                <a:cs typeface="Arial" pitchFamily="34" charset="0"/>
              </a:rPr>
              <a:t>. </a:t>
            </a:r>
            <a:endParaRPr lang="es-ES" dirty="0">
              <a:solidFill>
                <a:schemeClr val="tx2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4364360" y="254190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s-ES" dirty="0" smtClean="0">
                <a:latin typeface="Arial" pitchFamily="34" charset="0"/>
                <a:cs typeface="Arial" pitchFamily="34" charset="0"/>
              </a:rPr>
              <a:t>Auxiliares</a:t>
            </a:r>
            <a:endParaRPr lang="es-ES" dirty="0">
              <a:solidFill>
                <a:schemeClr val="tx2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971600" y="2544361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s-ES" dirty="0" smtClean="0">
                <a:latin typeface="Arial" pitchFamily="34" charset="0"/>
                <a:cs typeface="Arial" pitchFamily="34" charset="0"/>
              </a:rPr>
              <a:t>Rubros</a:t>
            </a:r>
            <a:endParaRPr lang="es-ES" dirty="0">
              <a:solidFill>
                <a:schemeClr val="tx2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12 Conector recto de flecha"/>
          <p:cNvCxnSpPr/>
          <p:nvPr/>
        </p:nvCxnSpPr>
        <p:spPr>
          <a:xfrm flipH="1" flipV="1">
            <a:off x="827584" y="2204836"/>
            <a:ext cx="576064" cy="339525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>
            <a:stCxn id="3" idx="1"/>
          </p:cNvCxnSpPr>
          <p:nvPr/>
        </p:nvCxnSpPr>
        <p:spPr>
          <a:xfrm flipH="1" flipV="1">
            <a:off x="4341413" y="1525787"/>
            <a:ext cx="288032" cy="154858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 de flecha"/>
          <p:cNvCxnSpPr/>
          <p:nvPr/>
        </p:nvCxnSpPr>
        <p:spPr>
          <a:xfrm flipH="1" flipV="1">
            <a:off x="3923928" y="1942741"/>
            <a:ext cx="583272" cy="154858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 de flecha"/>
          <p:cNvCxnSpPr/>
          <p:nvPr/>
        </p:nvCxnSpPr>
        <p:spPr>
          <a:xfrm flipH="1" flipV="1">
            <a:off x="4067944" y="2389502"/>
            <a:ext cx="504570" cy="232288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</TotalTime>
  <Words>417</Words>
  <Application>Microsoft Office PowerPoint</Application>
  <PresentationFormat>Presentación en pantalla (4:3)</PresentationFormat>
  <Paragraphs>100</Paragraphs>
  <Slides>11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Ciro j. Velázquez Jaén</cp:lastModifiedBy>
  <cp:revision>37</cp:revision>
  <dcterms:created xsi:type="dcterms:W3CDTF">2012-08-07T16:35:15Z</dcterms:created>
  <dcterms:modified xsi:type="dcterms:W3CDTF">2014-04-04T00:46:46Z</dcterms:modified>
</cp:coreProperties>
</file>